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7" r:id="rId2"/>
    <p:sldId id="258" r:id="rId3"/>
    <p:sldId id="265" r:id="rId4"/>
    <p:sldId id="282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84" r:id="rId15"/>
    <p:sldId id="283" r:id="rId16"/>
    <p:sldId id="285" r:id="rId17"/>
    <p:sldId id="286" r:id="rId18"/>
    <p:sldId id="287" r:id="rId19"/>
    <p:sldId id="288" r:id="rId20"/>
    <p:sldId id="289" r:id="rId21"/>
    <p:sldId id="290" r:id="rId22"/>
    <p:sldId id="279" r:id="rId23"/>
    <p:sldId id="280" r:id="rId24"/>
    <p:sldId id="281" r:id="rId25"/>
    <p:sldId id="291" r:id="rId26"/>
    <p:sldId id="292" r:id="rId27"/>
    <p:sldId id="294" r:id="rId28"/>
    <p:sldId id="295" r:id="rId29"/>
    <p:sldId id="296" r:id="rId30"/>
    <p:sldId id="297" r:id="rId31"/>
    <p:sldId id="298" r:id="rId32"/>
    <p:sldId id="293" r:id="rId33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529" autoAdjust="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282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C7FA06-E42E-4269-A2BB-29F77BE363A1}" type="datetime2">
              <a:rPr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2018年1月8日</a:t>
            </a:fld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4A4F617-7A30-41D4-AB86-5D833C98E18B}" type="slidenum">
              <a:rPr lang="en-US" smtClean="0">
                <a:latin typeface="宋体" panose="02010600030101010101" pitchFamily="2" charset="-122"/>
                <a:ea typeface="宋体" panose="02010600030101010101" pitchFamily="2" charset="-122"/>
              </a:rPr>
              <a:t>‹#›</a:t>
            </a:fld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4624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36B06A42-8632-46DA-871C-920E73DBC89C}" type="datetime2">
              <a:rPr lang="zh-CN" altLang="en-US" smtClean="0"/>
              <a:pPr/>
              <a:t>2018年1月8日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1B9A179D-2D27-49E2-B022-8EDDA2EFE6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03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sz="1200" i="1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若要更改此幻灯片上的图像，请选择该图片，并将其删除。然后单击占位符中的“图片”图标，插入自己的图像。</a:t>
            </a:r>
          </a:p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1B9A179D-2D27-49E2-B022-8EDDA2EFE682}" type="slidenum">
              <a:rPr lang="en-US" altLang="zh-CN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2422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zh-CN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8003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zh-CN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063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zh-CN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791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zh-CN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2274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zh-CN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832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zh-CN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0334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zh-CN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4562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zh-CN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2613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zh-CN" smtClean="0"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1344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zh-CN" smtClean="0"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5865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zh-CN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45284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zh-CN" smtClean="0"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32454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zh-CN" smtClean="0"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2220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zh-CN" smtClean="0"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2093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zh-CN" smtClean="0"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2595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zh-CN" smtClean="0"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6633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zh-CN" smtClean="0"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544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zh-CN" smtClean="0"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24585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zh-CN" smtClean="0"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91718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zh-CN" smtClean="0"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14880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zh-CN" smtClean="0"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7772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zh-CN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26090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zh-CN" smtClean="0"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17043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zh-CN" smtClean="0"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20666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zh-CN" smtClean="0"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4059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zh-CN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8650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zh-CN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4186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zh-CN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0551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zh-CN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4225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zh-CN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2085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B9A179D-2D27-49E2-B022-8EDDA2EFE682}" type="slidenum">
              <a:rPr lang="en-US" altLang="zh-CN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7124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zh-CN" altLang="en-US" sz="1800" noProof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任意多边形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CN" altLang="en-US" sz="1800" noProof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CN" altLang="en-US" sz="1800" noProof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 smtClean="0"/>
              <a:t>单击以编辑母版副标题样式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125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0BD49C6-085C-48C6-BDC8-FDB527D40F9E}" type="datetime2">
              <a:rPr lang="zh-CN" altLang="en-US" smtClean="0"/>
              <a:pPr/>
              <a:t>2018年1月8日</a:t>
            </a:fld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67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两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​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矩形​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8" name="图片占位符 2" descr="为添加图像预留的空占位符。单击占位符，选择要添加的图像。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13" name="文本占位符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noProof="0" dirty="0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137AE0F4-9E6F-4BAE-B390-55A905AE34B1}" type="datetime2">
              <a:rPr lang="zh-CN" altLang="en-US" smtClean="0"/>
              <a:pPr/>
              <a:t>2018年1月8日</a:t>
            </a:fld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A7F8E3F6-DE14-48B2-B2BC-6FABA9630FB8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440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0" smtClean="0"/>
              <a:t>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F88F55A-D24F-485B-AD77-3617D67C0120}" type="datetime2">
              <a:rPr lang="zh-CN" altLang="en-US" smtClean="0"/>
              <a:pPr/>
              <a:t>2018年1月8日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9294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​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矩形​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 rtl="0"/>
            <a:r>
              <a:rPr lang="zh-CN" altLang="en-US" noProof="0" smtClean="0"/>
              <a:t>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noProof="0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9B9037A2-76C3-40CF-A8CD-C237DED79966}" type="datetime2">
              <a:rPr lang="zh-CN" altLang="en-US" smtClean="0"/>
              <a:pPr/>
              <a:t>2018年1月8日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A7F8E3F6-DE14-48B2-B2BC-6FABA9630FB8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04110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 smtClean="0"/>
              <a:t>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2E298A1-6886-4CEE-A0AD-80843E7BD45B}" type="datetime2">
              <a:rPr lang="zh-CN" altLang="en-US" smtClean="0"/>
              <a:pPr/>
              <a:t>2018年1月8日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961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包含图片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sz="1800" noProof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任意多边形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CN" altLang="en-US" sz="1800" noProof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任意多边形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CN" altLang="en-US" sz="1800" noProof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15" name="图片占位符 14" descr="为添加图像预留的空占位符。单击占位符，选择要添加的图像。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zh-CN" altLang="en-US" noProof="0" smtClean="0"/>
              <a:t>单击图标添加图片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 smtClean="0"/>
              <a:t>单击以编辑母版副标题样式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028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zh-CN" altLang="en-US" sz="1800" noProof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任意多边形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CN" altLang="en-US" sz="1800" noProof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任意多边形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CN" altLang="en-US" sz="1800" noProof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任意多边形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zh-CN" altLang="en-US" sz="1800" noProof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1964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95399" y="1828800"/>
            <a:ext cx="4572000" cy="4343400"/>
          </a:xfrm>
        </p:spPr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 rtl="0"/>
            <a:r>
              <a:rPr lang="zh-CN" altLang="en-US" noProof="0" smtClean="0"/>
              <a:t>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 rtl="0"/>
            <a:r>
              <a:rPr lang="zh-CN" altLang="en-US" noProof="0" smtClean="0"/>
              <a:t>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noProof="0" dirty="0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056ECBAD-6643-43B6-9FBB-2FB32370A17F}" type="datetime2">
              <a:rPr lang="zh-CN" altLang="en-US" smtClean="0"/>
              <a:pPr/>
              <a:t>2018年1月8日</a:t>
            </a:fld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A7F8E3F6-DE14-48B2-B2BC-6FABA9630FB8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482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 rtl="0"/>
            <a:r>
              <a:rPr lang="zh-CN" altLang="en-US" smtClean="0"/>
              <a:t>编辑母版文本样式</a:t>
            </a:r>
          </a:p>
          <a:p>
            <a:pPr lvl="1" rtl="0"/>
            <a:r>
              <a:rPr lang="zh-CN" altLang="en-US" smtClean="0"/>
              <a:t>第二级</a:t>
            </a:r>
          </a:p>
          <a:p>
            <a:pPr lvl="2" rtl="0"/>
            <a:r>
              <a:rPr lang="zh-CN" altLang="en-US" smtClean="0"/>
              <a:t>第三级</a:t>
            </a:r>
          </a:p>
          <a:p>
            <a:pPr lvl="3" rtl="0"/>
            <a:r>
              <a:rPr lang="zh-CN" altLang="en-US" smtClean="0"/>
              <a:t>第四级</a:t>
            </a:r>
          </a:p>
          <a:p>
            <a:pPr lvl="4" rtl="0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/>
              <a:t>添加页脚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CE218DDE-3F68-4317-9227-05CC38EA45ED}" type="datetime2">
              <a:rPr lang="zh-CN" altLang="en-US" smtClean="0"/>
              <a:pPr/>
              <a:t>2018年1月8日</a:t>
            </a:fld>
            <a:endParaRPr lang="en-US" dirty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00AC024-E567-47B3-A2FD-B0707141E13A}" type="datetime2">
              <a:rPr lang="zh-CN" altLang="en-US" smtClean="0"/>
              <a:pPr/>
              <a:t>2018年1月8日</a:t>
            </a:fld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3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D40A0A2-D0FF-46AB-90A9-F1267FDBC26D}" type="datetime2">
              <a:rPr lang="zh-CN" altLang="en-US" smtClean="0"/>
              <a:pPr/>
              <a:t>2018年1月8日</a:t>
            </a:fld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8363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 smtClean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 smtClean="0"/>
              <a:t>编辑母版文本样式</a:t>
            </a:r>
          </a:p>
          <a:p>
            <a:pPr lvl="1" rtl="0"/>
            <a:r>
              <a:rPr lang="zh-CN" altLang="en-US" noProof="0" smtClean="0"/>
              <a:t>第二级</a:t>
            </a:r>
          </a:p>
          <a:p>
            <a:pPr lvl="2" rtl="0"/>
            <a:r>
              <a:rPr lang="zh-CN" altLang="en-US" noProof="0" smtClean="0"/>
              <a:t>第三级</a:t>
            </a:r>
          </a:p>
          <a:p>
            <a:pPr lvl="3" rtl="0"/>
            <a:r>
              <a:rPr lang="zh-CN" altLang="en-US" noProof="0" smtClean="0"/>
              <a:t>第四级</a:t>
            </a:r>
          </a:p>
          <a:p>
            <a:pPr lvl="4" rtl="0"/>
            <a:r>
              <a:rPr lang="zh-CN" altLang="en-US" noProof="0" smtClean="0"/>
              <a:t>第五级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 smtClean="0"/>
              <a:t>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632B152-B0CA-4297-BC08-8285F097B2EE}" type="datetime2">
              <a:rPr lang="zh-CN" altLang="en-US" smtClean="0"/>
              <a:pPr/>
              <a:t>2018年1月8日</a:t>
            </a:fld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476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​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矩形​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EBF09630-6CC4-482C-AA15-2C8589E8650A}" type="datetime2">
              <a:rPr lang="zh-CN" altLang="en-US" smtClean="0"/>
              <a:pPr/>
              <a:t>2018年1月8日</a:t>
            </a:fld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A7F8E3F6-DE14-48B2-B2BC-6FABA9630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7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宋体" panose="02010600030101010101" pitchFamily="2" charset="-122"/>
          <a:ea typeface="宋体" panose="02010600030101010101" pitchFamily="2" charset="-122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zhuanlan.zhihu.com/p/2519779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51264" y="661770"/>
            <a:ext cx="5120640" cy="1464361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跨</a:t>
            </a:r>
            <a:r>
              <a:rPr lang="zh-CN" altLang="en-US" dirty="0" smtClean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行者如何自学机器学习并找到好工作？</a:t>
            </a:r>
            <a:endParaRPr lang="zh-cn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5" name="图片占位符 4" descr="使用动态模糊的城市街道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>
            <a:fillRect/>
          </a:stretch>
        </p:blipFill>
        <p:spPr/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51264" y="5651863"/>
            <a:ext cx="4826725" cy="627017"/>
          </a:xfrm>
        </p:spPr>
        <p:txBody>
          <a:bodyPr rtlCol="0"/>
          <a:lstStyle/>
          <a:p>
            <a:pPr algn="ctr" rtl="0"/>
            <a:r>
              <a:rPr lang="zh-CN" altLang="en-US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知</a:t>
            </a:r>
            <a:r>
              <a:rPr lang="zh-CN" altLang="en-US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乎：</a:t>
            </a:r>
            <a:r>
              <a:rPr lang="en-US" altLang="zh-CN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pro-am</a:t>
            </a:r>
            <a:endParaRPr lang="zh-cn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4" y="2368174"/>
            <a:ext cx="4493624" cy="304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9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2-3.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 求职者应对策略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59" y="1637530"/>
            <a:ext cx="11129082" cy="504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4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3.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机器学习岗完整知识图谱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1763486"/>
            <a:ext cx="104203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4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3-1.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机器学习岗完整知识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图谱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数学基础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122" y="2189056"/>
            <a:ext cx="6909844" cy="23393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69325" y="4798423"/>
            <a:ext cx="6862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详见知</a:t>
            </a:r>
            <a:r>
              <a:rPr lang="zh-CN" altLang="en-US" dirty="0"/>
              <a:t>乎专栏“</a:t>
            </a:r>
            <a:r>
              <a:rPr lang="en-US" altLang="zh-CN" b="1" dirty="0"/>
              <a:t>DT</a:t>
            </a:r>
            <a:r>
              <a:rPr lang="zh-CN" altLang="en-US" b="1" dirty="0"/>
              <a:t>新纪元</a:t>
            </a:r>
            <a:r>
              <a:rPr lang="zh-CN" altLang="en-US" dirty="0"/>
              <a:t>”</a:t>
            </a:r>
            <a:r>
              <a:rPr lang="zh-CN" altLang="en-US" dirty="0" smtClean="0"/>
              <a:t>：</a:t>
            </a:r>
            <a:r>
              <a:rPr lang="zh-CN" altLang="en-US" i="1" dirty="0" smtClean="0">
                <a:solidFill>
                  <a:srgbClr val="FF0000"/>
                </a:solidFill>
              </a:rPr>
              <a:t>机器学习的数学基础</a:t>
            </a:r>
            <a:endParaRPr lang="en-US" altLang="zh-CN" i="1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链接：</a:t>
            </a:r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zhuanlan.zhihu.com/p/25197792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6431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3-2.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机器学习岗完整知识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图谱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机器学习模型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333" y="1581795"/>
            <a:ext cx="7727553" cy="509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8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3-2-1.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机器学习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模型：回归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9" y="1617001"/>
            <a:ext cx="4107404" cy="13024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755" y="1693412"/>
            <a:ext cx="7768046" cy="11496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90" y="3117898"/>
            <a:ext cx="2565985" cy="17407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9002" y="3108279"/>
            <a:ext cx="3398520" cy="17599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5983" y="3103002"/>
            <a:ext cx="3450771" cy="1765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1570" y="5314300"/>
            <a:ext cx="4379595" cy="2899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1569" y="5729115"/>
            <a:ext cx="2477729" cy="61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4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3-2-2.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机器学习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模型：分类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8" y="1832944"/>
            <a:ext cx="10917103" cy="481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3-2-3.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机器学习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模型：聚类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346" y="1608834"/>
            <a:ext cx="6947078" cy="14342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573" y="3160635"/>
            <a:ext cx="4796800" cy="369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8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3-2-4.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机器学习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模型：降维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5" y="1693226"/>
            <a:ext cx="5022016" cy="11534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5" y="3703780"/>
            <a:ext cx="5022015" cy="19585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577" y="2525290"/>
            <a:ext cx="5801739" cy="414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0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3-2-5.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机器学习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模型：概率图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842" y="1585469"/>
            <a:ext cx="3715328" cy="8616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2" y="2539446"/>
            <a:ext cx="5479090" cy="29634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316" y="2613530"/>
            <a:ext cx="5747876" cy="288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3-2-6.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机器学习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模型：主题模型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03" y="1645341"/>
            <a:ext cx="5145180" cy="6907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750" y="3197679"/>
            <a:ext cx="3171825" cy="3162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65" y="3197679"/>
            <a:ext cx="4644895" cy="3162300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5138058" y="4629695"/>
            <a:ext cx="705394" cy="2982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3303" y="4157824"/>
            <a:ext cx="2378392" cy="124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4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大纲</a:t>
            </a:r>
            <a:endParaRPr lang="zh-cn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AI</a:t>
            </a: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行业发展现状及</a:t>
            </a:r>
            <a:r>
              <a:rPr lang="zh-CN" altLang="en-US" dirty="0" smtClean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趋势分析</a:t>
            </a:r>
            <a:endParaRPr lang="en-US" altLang="zh-CN" dirty="0" smtClean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机器学习岗求职企业要求和应对</a:t>
            </a:r>
            <a:r>
              <a:rPr lang="zh-CN" altLang="en-US" dirty="0" smtClean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策略</a:t>
            </a:r>
            <a:endParaRPr lang="en-US" altLang="zh-CN" dirty="0" smtClean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机器学习岗完整知识</a:t>
            </a:r>
            <a:r>
              <a:rPr lang="zh-CN" altLang="en-US" dirty="0" smtClean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图谱</a:t>
            </a:r>
            <a:endParaRPr lang="en-US" altLang="zh-CN" dirty="0" smtClean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学习资料和学习路线</a:t>
            </a:r>
            <a:r>
              <a:rPr lang="zh-CN" altLang="en-US" dirty="0" smtClean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推荐</a:t>
            </a:r>
            <a:endParaRPr lang="en-US" altLang="zh-CN" dirty="0" smtClean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机器学习岗面试高频率问题及回答</a:t>
            </a:r>
            <a:r>
              <a:rPr lang="zh-CN" altLang="en-US" dirty="0" smtClean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策略</a:t>
            </a:r>
            <a:endParaRPr lang="en-US" altLang="zh-CN" dirty="0" smtClean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机器学习求职优质企业推荐</a:t>
            </a:r>
            <a:endParaRPr lang="en-US" altLang="zh-CN" dirty="0" smtClean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我的跨行求职</a:t>
            </a:r>
            <a:r>
              <a:rPr lang="zh-CN" altLang="en-US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经历</a:t>
            </a:r>
            <a:r>
              <a:rPr lang="zh-CN" altLang="en-US" dirty="0" smtClean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总结</a:t>
            </a:r>
            <a:endParaRPr lang="en-US" altLang="zh-CN" dirty="0" smtClean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问答环节</a:t>
            </a:r>
            <a:endParaRPr lang="zh-cn" dirty="0">
              <a:solidFill>
                <a:schemeClr val="tx2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87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3-2-7.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机器学习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模型：词向量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537" y="1591966"/>
            <a:ext cx="3199993" cy="8441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5" y="3344017"/>
            <a:ext cx="4681723" cy="26769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0861" y="2738732"/>
            <a:ext cx="3881374" cy="38875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2235" y="3202308"/>
            <a:ext cx="5634073" cy="29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1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3-2-8.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机器学习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模型：深度学习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6" y="1529132"/>
            <a:ext cx="5323344" cy="11591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6" y="4888205"/>
            <a:ext cx="4970145" cy="19697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6" y="2738940"/>
            <a:ext cx="3123985" cy="20158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513" y="2738940"/>
            <a:ext cx="3742827" cy="188520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375" y="2821634"/>
            <a:ext cx="3864665" cy="1826450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3276735" y="3746879"/>
            <a:ext cx="548640" cy="206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7107" y="3709830"/>
            <a:ext cx="566977" cy="24386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2095" y="1821144"/>
            <a:ext cx="2426418" cy="135952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304" y="5149056"/>
            <a:ext cx="1731739" cy="160960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8349735" y="4719700"/>
            <a:ext cx="566977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3-3.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机器学习岗完整知识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图谱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编程能力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46400"/>
            <a:ext cx="9548687" cy="53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6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3-4.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机器学习岗完整知识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图谱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业务理解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114" y="1596089"/>
            <a:ext cx="8953772" cy="516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4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3-5.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机器学习岗完整知识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图谱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加分项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89" y="1568046"/>
            <a:ext cx="9046028" cy="528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1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4.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学习路线和学习资料推荐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58850"/>
            <a:ext cx="9320349" cy="529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4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5-1.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机器学习岗面试高频率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问题：模型原理类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606" y="1537712"/>
            <a:ext cx="7035028" cy="522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2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5-2.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机器学习岗面试高频率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问题：数学原理类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" y="2177959"/>
            <a:ext cx="108870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0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5-3.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机器学习岗面试高频率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问题：工程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trick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类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837" y="1687150"/>
            <a:ext cx="869632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2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5-4.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机器学习岗面试高频率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问题：项目类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204084"/>
            <a:ext cx="9850891" cy="287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5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前言：搞清几个基本概念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4" y="2727267"/>
            <a:ext cx="11007672" cy="274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2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6.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机器学习优质企业推荐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24" y="1797807"/>
            <a:ext cx="10065476" cy="481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54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7.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我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的跨行经验总结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15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8.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问答环节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45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前言：一个例子初探机器学习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33" y="1603642"/>
            <a:ext cx="6294665" cy="9144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17" y="3506194"/>
            <a:ext cx="3266210" cy="14748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17" y="5185976"/>
            <a:ext cx="3169173" cy="5974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376" y="3508165"/>
            <a:ext cx="4148558" cy="14728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2229" y="5146015"/>
            <a:ext cx="1926634" cy="6373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8137" y="3175483"/>
            <a:ext cx="2227012" cy="16988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7257" y="5125280"/>
            <a:ext cx="2177892" cy="658117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3839862" y="4093029"/>
            <a:ext cx="294576" cy="1496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6574" y="3998533"/>
            <a:ext cx="310923" cy="188992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H="1">
            <a:off x="2609034" y="2518121"/>
            <a:ext cx="2215515" cy="98807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6801394" y="2603863"/>
            <a:ext cx="8709" cy="80989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8691154" y="2603863"/>
            <a:ext cx="1097280" cy="51323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57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AI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行业发展现状及趋势分析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06" y="1844130"/>
            <a:ext cx="11597788" cy="474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7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2-1.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企业对机器学习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岗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求职者的要求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518" y="1693627"/>
            <a:ext cx="8890963" cy="494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2-2-1.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 要求背后的原因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理论基础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02" y="2047982"/>
            <a:ext cx="10020796" cy="401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7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2-2-2.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 要求背后的原因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计算机基础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397" y="2374578"/>
            <a:ext cx="9297206" cy="322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2-2-3.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 要求背后的原因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——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业务理解能力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311" y="1849315"/>
            <a:ext cx="8841377" cy="441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3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销售方向 16X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67_TF03431374" id="{C90B0115-9FF9-4DCA-B982-3184AEFADF33}" vid="{8BB19736-D134-4C90-B791-0157CFD422D2}"/>
    </a:ext>
  </a:extLst>
</a:theme>
</file>

<file path=ppt/theme/theme2.xml><?xml version="1.0" encoding="utf-8"?>
<a:theme xmlns:a="http://schemas.openxmlformats.org/drawingml/2006/main" name="Office 主题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方向业务演示文稿（宽屏）</Template>
  <TotalTime>715</TotalTime>
  <Words>393</Words>
  <Application>Microsoft Office PowerPoint</Application>
  <PresentationFormat>宽屏</PresentationFormat>
  <Paragraphs>76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黑体</vt:lpstr>
      <vt:lpstr>宋体</vt:lpstr>
      <vt:lpstr>微软雅黑</vt:lpstr>
      <vt:lpstr>Arial</vt:lpstr>
      <vt:lpstr>Book Antiqua</vt:lpstr>
      <vt:lpstr>销售方向 16X9</vt:lpstr>
      <vt:lpstr>跨行者如何自学机器学习并找到好工作？</vt:lpstr>
      <vt:lpstr>大纲</vt:lpstr>
      <vt:lpstr>前言：搞清几个基本概念</vt:lpstr>
      <vt:lpstr>前言：一个例子初探机器学习</vt:lpstr>
      <vt:lpstr>AI行业发展现状及趋势分析</vt:lpstr>
      <vt:lpstr>2-1.企业对机器学习岗求职者的要求</vt:lpstr>
      <vt:lpstr>2-2-1. 要求背后的原因——理论基础</vt:lpstr>
      <vt:lpstr>2-2-2. 要求背后的原因——计算机基础</vt:lpstr>
      <vt:lpstr>2-2-3. 要求背后的原因——业务理解能力</vt:lpstr>
      <vt:lpstr>2-3. 求职者应对策略</vt:lpstr>
      <vt:lpstr>3.机器学习岗完整知识图谱</vt:lpstr>
      <vt:lpstr>3-1.机器学习岗完整知识图谱——数学基础</vt:lpstr>
      <vt:lpstr>3-2.机器学习岗完整知识图谱——机器学习模型</vt:lpstr>
      <vt:lpstr>3-2-1.机器学习模型：回归</vt:lpstr>
      <vt:lpstr>3-2-2.机器学习模型：分类</vt:lpstr>
      <vt:lpstr>3-2-3.机器学习模型：聚类</vt:lpstr>
      <vt:lpstr>3-2-4.机器学习模型：降维</vt:lpstr>
      <vt:lpstr>3-2-5.机器学习模型：概率图</vt:lpstr>
      <vt:lpstr>3-2-6.机器学习模型：主题模型</vt:lpstr>
      <vt:lpstr>3-2-7.机器学习模型：词向量</vt:lpstr>
      <vt:lpstr>3-2-8.机器学习模型：深度学习</vt:lpstr>
      <vt:lpstr>3-3.机器学习岗完整知识图谱——编程能力</vt:lpstr>
      <vt:lpstr>3-4.机器学习岗完整知识图谱——业务理解</vt:lpstr>
      <vt:lpstr>3-5.机器学习岗完整知识图谱——加分项</vt:lpstr>
      <vt:lpstr>4.学习路线和学习资料推荐</vt:lpstr>
      <vt:lpstr>5-1.机器学习岗面试高频率问题：模型原理类</vt:lpstr>
      <vt:lpstr>5-2.机器学习岗面试高频率问题：数学原理类</vt:lpstr>
      <vt:lpstr>5-3.机器学习岗面试高频率问题：工程trick类</vt:lpstr>
      <vt:lpstr>5-4.机器学习岗面试高频率问题：项目类</vt:lpstr>
      <vt:lpstr>6.机器学习优质企业推荐</vt:lpstr>
      <vt:lpstr>7.我的跨行经验总结</vt:lpstr>
      <vt:lpstr>8.问答环节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跨行者如何自学机器学习并找到好工作？</dc:title>
  <dc:creator>huanwu</dc:creator>
  <cp:lastModifiedBy>huanwu</cp:lastModifiedBy>
  <cp:revision>99</cp:revision>
  <dcterms:created xsi:type="dcterms:W3CDTF">2018-01-05T05:48:19Z</dcterms:created>
  <dcterms:modified xsi:type="dcterms:W3CDTF">2018-01-08T12:23:51Z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